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0691800" cx="7559675"/>
  <p:notesSz cx="6858000" cy="9144000"/>
  <p:embeddedFontLst>
    <p:embeddedFont>
      <p:font typeface="Open Sans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0" roundtripDataSignature="AMtx7mjPaVWndArte/q8svTngSrp+t1j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font" Target="fonts/OpenSans-regular.fntdata"/><Relationship Id="rId7" Type="http://schemas.openxmlformats.org/officeDocument/2006/relationships/font" Target="fonts/OpenSans-bold.fntdata"/><Relationship Id="rId8" Type="http://schemas.openxmlformats.org/officeDocument/2006/relationships/font" Target="fonts/Open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566976" y="1749795"/>
            <a:ext cx="6425724" cy="37223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60"/>
              <a:buFont typeface="Calibri"/>
              <a:buNone/>
              <a:defRPr sz="49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944960" y="5615678"/>
            <a:ext cx="5669756" cy="2581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/>
            </a:lvl1pPr>
            <a:lvl2pPr lvl="1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sz="1653"/>
            </a:lvl2pPr>
            <a:lvl3pPr lvl="2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/>
            </a:lvl3pPr>
            <a:lvl4pPr lvl="3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4pPr>
            <a:lvl5pPr lvl="4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5pPr>
            <a:lvl6pPr lvl="5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6pPr>
            <a:lvl7pPr lvl="6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7pPr>
            <a:lvl8pPr lvl="7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8pPr>
            <a:lvl9pPr lvl="8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87910" y="2978019"/>
            <a:ext cx="6783857" cy="6520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1694512" y="4284621"/>
            <a:ext cx="9060817" cy="16300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612846" y="2701814"/>
            <a:ext cx="9060817" cy="47956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60"/>
              <a:buFont typeface="Calibri"/>
              <a:buNone/>
              <a:defRPr sz="49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None/>
              <a:defRPr sz="1653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None/>
              <a:defRPr sz="148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520712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520713" y="2620980"/>
            <a:ext cx="3198096" cy="12845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b="1" sz="1984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b="1" sz="1653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b="1" sz="1488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520713" y="3905482"/>
            <a:ext cx="3198096" cy="574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827086" y="2620980"/>
            <a:ext cx="3213847" cy="12845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b="1" sz="1984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b="1" sz="1653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b="1" sz="1488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827086" y="3905482"/>
            <a:ext cx="3213847" cy="574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5"/>
              <a:buFont typeface="Calibri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6557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2645"/>
              <a:buChar char="•"/>
              <a:defRPr sz="2645"/>
            </a:lvl1pPr>
            <a:lvl2pPr indent="-375602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315"/>
              <a:buChar char="•"/>
              <a:defRPr sz="2315"/>
            </a:lvl2pPr>
            <a:lvl3pPr indent="-354583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Char char="•"/>
              <a:defRPr sz="1984"/>
            </a:lvl3pPr>
            <a:lvl4pPr indent="-333565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4pPr>
            <a:lvl5pPr indent="-333565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5pPr>
            <a:lvl6pPr indent="-333565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6pPr>
            <a:lvl7pPr indent="-333565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7pPr>
            <a:lvl8pPr indent="-333565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8pPr>
            <a:lvl9pPr indent="-333565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None/>
              <a:defRPr sz="1157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5"/>
              <a:buFont typeface="Calibri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None/>
              <a:defRPr sz="1157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37"/>
              <a:buFont typeface="Calibri"/>
              <a:buNone/>
              <a:defRPr b="0" i="0" sz="36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5602" lvl="0" marL="457200" marR="0" rtl="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2315"/>
              <a:buFont typeface="Arial"/>
              <a:buChar char="•"/>
              <a:defRPr b="0" i="0" sz="231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4583" lvl="1" marL="9144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b="0" i="0" sz="198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3565" lvl="2" marL="13716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b="0" i="0" sz="165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088" lvl="3" marL="18288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088" lvl="4" marL="22860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088" lvl="5" marL="27432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088" lvl="6" marL="32004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088" lvl="7" marL="36576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088" lvl="8" marL="41148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image" Target="../media/image5.png"/><Relationship Id="rId13" Type="http://schemas.openxmlformats.org/officeDocument/2006/relationships/image" Target="../media/image4.png"/><Relationship Id="rId1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10.jpg"/><Relationship Id="rId9" Type="http://schemas.openxmlformats.org/officeDocument/2006/relationships/image" Target="../media/image6.png"/><Relationship Id="rId5" Type="http://schemas.openxmlformats.org/officeDocument/2006/relationships/image" Target="../media/image7.jpg"/><Relationship Id="rId6" Type="http://schemas.openxmlformats.org/officeDocument/2006/relationships/image" Target="../media/image11.jpg"/><Relationship Id="rId7" Type="http://schemas.openxmlformats.org/officeDocument/2006/relationships/image" Target="../media/image1.png"/><Relationship Id="rId8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3778717" y="6278536"/>
            <a:ext cx="3596727" cy="35881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73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83110" y="6278536"/>
            <a:ext cx="3596727" cy="358813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73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730560" y="2184731"/>
            <a:ext cx="2598900" cy="24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0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Superbe villa de 250 m² habitables au cœur de la Provence,</a:t>
            </a:r>
            <a:br>
              <a:rPr b="0" i="0" lang="fr-FR" sz="10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10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Située dans le pays d’Aix, à la sortie de La Roque d’Antheron et à l’entrée de Charleval.</a:t>
            </a:r>
            <a:br>
              <a:rPr b="0" i="0" lang="fr-FR" sz="10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10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Magnifique villa provençale au calme absolu, composée de 5 magnifiques chambres, grand salon équipé d’un coffre-fort, cheminée, magnifique balcon, grande cuisine indépendante, 2 salles de bain et 2 wc, grande buanderie, beaucoup de luminosité et de soleil, faible consommation d’énergie, logement très économe.</a:t>
            </a:r>
            <a:endParaRPr sz="1700"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410" y="1167714"/>
            <a:ext cx="4335830" cy="3236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409" y="4472174"/>
            <a:ext cx="1387889" cy="824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37012" y="4472174"/>
            <a:ext cx="1387890" cy="824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02982" y="4472174"/>
            <a:ext cx="1387890" cy="82430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/>
          <p:nvPr/>
        </p:nvSpPr>
        <p:spPr>
          <a:xfrm>
            <a:off x="4232687" y="1167714"/>
            <a:ext cx="3326989" cy="874940"/>
          </a:xfrm>
          <a:prstGeom prst="rect">
            <a:avLst/>
          </a:prstGeom>
          <a:solidFill>
            <a:srgbClr val="D81E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 rot="10800000">
            <a:off x="4232685" y="2042654"/>
            <a:ext cx="277553" cy="155797"/>
          </a:xfrm>
          <a:prstGeom prst="rtTriangle">
            <a:avLst/>
          </a:prstGeom>
          <a:solidFill>
            <a:srgbClr val="AB15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181674" y="1167498"/>
            <a:ext cx="337800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VILLA D’EXCEPTION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EXPOSEE PLEIN SUD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4842291" y="1719885"/>
            <a:ext cx="206090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AIX EN PROVENCE</a:t>
            </a:r>
            <a:endParaRPr/>
          </a:p>
        </p:txBody>
      </p:sp>
      <p:sp>
        <p:nvSpPr>
          <p:cNvPr id="95" name="Google Shape;95;p1"/>
          <p:cNvSpPr/>
          <p:nvPr/>
        </p:nvSpPr>
        <p:spPr>
          <a:xfrm>
            <a:off x="4500325" y="4468683"/>
            <a:ext cx="3059349" cy="82460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4500325" y="4726289"/>
            <a:ext cx="305934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Prix : nous consulter 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1976268" y="5635793"/>
            <a:ext cx="360371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Loi ALUR </a:t>
            </a:r>
            <a:endParaRPr/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11083" y="8398680"/>
            <a:ext cx="646331" cy="468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17124" y="6739777"/>
            <a:ext cx="646330" cy="64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217124" y="8315403"/>
            <a:ext cx="646330" cy="64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501630" y="6739777"/>
            <a:ext cx="646331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 txBox="1"/>
          <p:nvPr/>
        </p:nvSpPr>
        <p:spPr>
          <a:xfrm>
            <a:off x="4517733" y="7490285"/>
            <a:ext cx="6457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Surface</a:t>
            </a:r>
            <a:b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580 m</a:t>
            </a:r>
            <a:r>
              <a:rPr baseline="30000"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6195608" y="7535589"/>
            <a:ext cx="6968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Pièces</a:t>
            </a:r>
            <a:endParaRPr baseline="30000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4365353" y="8973850"/>
            <a:ext cx="969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Chambres</a:t>
            </a:r>
            <a:endParaRPr baseline="30000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5957633" y="8972802"/>
            <a:ext cx="11653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Salle de bain</a:t>
            </a:r>
            <a:endParaRPr baseline="30000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/>
          <p:nvPr/>
        </p:nvSpPr>
        <p:spPr>
          <a:xfrm>
            <a:off x="3046016" y="118041"/>
            <a:ext cx="1464224" cy="93215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Logo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>
          <a:xfrm>
            <a:off x="174408" y="9971698"/>
            <a:ext cx="72108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Référence mandat :</a:t>
            </a:r>
            <a:endParaRPr/>
          </a:p>
        </p:txBody>
      </p:sp>
      <p:pic>
        <p:nvPicPr>
          <p:cNvPr id="108" name="Google Shape;108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056222" y="10471309"/>
            <a:ext cx="1481409" cy="102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085025" y="7424125"/>
            <a:ext cx="1657949" cy="232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83100" y="7386088"/>
            <a:ext cx="2139600" cy="171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332275" y="9264925"/>
            <a:ext cx="320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Loi Energie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2016-06-13T12:23:29Z</dcterms:created>
  <dc:creator>Fiona Taillefer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949f2a-bf8a-4bc4-a4f2-00a29790eeda_Enabled">
    <vt:lpwstr>True</vt:lpwstr>
  </property>
  <property fmtid="{D5CDD505-2E9C-101B-9397-08002B2CF9AE}" pid="3" name="MSIP_Label_19949f2a-bf8a-4bc4-a4f2-00a29790eeda_SiteId">
    <vt:lpwstr>b9b94f33-a1fe-4304-8a6c-66314f7d732a</vt:lpwstr>
  </property>
  <property fmtid="{D5CDD505-2E9C-101B-9397-08002B2CF9AE}" pid="4" name="MSIP_Label_19949f2a-bf8a-4bc4-a4f2-00a29790eeda_Owner">
    <vt:lpwstr>m.lombard@vitrinemedia.com</vt:lpwstr>
  </property>
  <property fmtid="{D5CDD505-2E9C-101B-9397-08002B2CF9AE}" pid="5" name="MSIP_Label_19949f2a-bf8a-4bc4-a4f2-00a29790eeda_SetDate">
    <vt:lpwstr>2021-02-05T10:28:12.4533063Z</vt:lpwstr>
  </property>
  <property fmtid="{D5CDD505-2E9C-101B-9397-08002B2CF9AE}" pid="6" name="MSIP_Label_19949f2a-bf8a-4bc4-a4f2-00a29790eeda_Name">
    <vt:lpwstr>Publique - Public</vt:lpwstr>
  </property>
  <property fmtid="{D5CDD505-2E9C-101B-9397-08002B2CF9AE}" pid="7" name="MSIP_Label_19949f2a-bf8a-4bc4-a4f2-00a29790eeda_Application">
    <vt:lpwstr>Microsoft Azure Information Protection</vt:lpwstr>
  </property>
  <property fmtid="{D5CDD505-2E9C-101B-9397-08002B2CF9AE}" pid="8" name="MSIP_Label_19949f2a-bf8a-4bc4-a4f2-00a29790eeda_ActionId">
    <vt:lpwstr>f5f9e4b4-511f-4230-ba8d-875b6d12ba55</vt:lpwstr>
  </property>
  <property fmtid="{D5CDD505-2E9C-101B-9397-08002B2CF9AE}" pid="9" name="MSIP_Label_19949f2a-bf8a-4bc4-a4f2-00a29790eeda_Extended_MSFT_Method">
    <vt:lpwstr>Automatic</vt:lpwstr>
  </property>
  <property fmtid="{D5CDD505-2E9C-101B-9397-08002B2CF9AE}" pid="10" name="Sensitivity">
    <vt:lpwstr>Publique - Public</vt:lpwstr>
  </property>
</Properties>
</file>